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520" r:id="rId4"/>
    <p:sldId id="540" r:id="rId5"/>
    <p:sldId id="547" r:id="rId6"/>
    <p:sldId id="553" r:id="rId7"/>
    <p:sldId id="539" r:id="rId8"/>
    <p:sldId id="523" r:id="rId9"/>
    <p:sldId id="527" r:id="rId10"/>
    <p:sldId id="529" r:id="rId11"/>
    <p:sldId id="530" r:id="rId12"/>
    <p:sldId id="548" r:id="rId13"/>
    <p:sldId id="536" r:id="rId14"/>
    <p:sldId id="541" r:id="rId15"/>
    <p:sldId id="542" r:id="rId16"/>
    <p:sldId id="537" r:id="rId17"/>
    <p:sldId id="519" r:id="rId18"/>
    <p:sldId id="551" r:id="rId1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008000"/>
    <a:srgbClr val="3647C8"/>
    <a:srgbClr val="000099"/>
    <a:srgbClr val="213555"/>
    <a:srgbClr val="000066"/>
    <a:srgbClr val="1C2D48"/>
    <a:srgbClr val="273E63"/>
    <a:srgbClr val="2A4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93610" autoAdjust="0"/>
  </p:normalViewPr>
  <p:slideViewPr>
    <p:cSldViewPr>
      <p:cViewPr varScale="1">
        <p:scale>
          <a:sx n="64" d="100"/>
          <a:sy n="64" d="100"/>
        </p:scale>
        <p:origin x="10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>
            <a:lvl1pPr defTabSz="9169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132" y="1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>
            <a:lvl1pPr algn="r" defTabSz="9169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5430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b" anchorCtr="0" compatLnSpc="1">
            <a:prstTxWarp prst="textNoShape">
              <a:avLst/>
            </a:prstTxWarp>
          </a:bodyPr>
          <a:lstStyle>
            <a:lvl1pPr defTabSz="9169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132" y="8895430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b" anchorCtr="0" compatLnSpc="1">
            <a:prstTxWarp prst="textNoShape">
              <a:avLst/>
            </a:prstTxWarp>
          </a:bodyPr>
          <a:lstStyle>
            <a:lvl1pPr algn="r" defTabSz="916902">
              <a:defRPr sz="1200"/>
            </a:lvl1pPr>
          </a:lstStyle>
          <a:p>
            <a:pPr>
              <a:defRPr/>
            </a:pPr>
            <a:fld id="{9F0F2F14-4A82-4C8E-9AA6-E038C809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>
            <a:lvl1pPr defTabSz="9169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132" y="1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>
            <a:lvl1pPr algn="r" defTabSz="9169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188" y="4448441"/>
            <a:ext cx="5190699" cy="42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5430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b" anchorCtr="0" compatLnSpc="1">
            <a:prstTxWarp prst="textNoShape">
              <a:avLst/>
            </a:prstTxWarp>
          </a:bodyPr>
          <a:lstStyle>
            <a:lvl1pPr defTabSz="9169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132" y="8895430"/>
            <a:ext cx="3066944" cy="46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3" tIns="45837" rIns="91673" bIns="45837" numCol="1" anchor="b" anchorCtr="0" compatLnSpc="1">
            <a:prstTxWarp prst="textNoShape">
              <a:avLst/>
            </a:prstTxWarp>
          </a:bodyPr>
          <a:lstStyle>
            <a:lvl1pPr algn="r" defTabSz="916902">
              <a:defRPr sz="1200"/>
            </a:lvl1pPr>
          </a:lstStyle>
          <a:p>
            <a:pPr>
              <a:defRPr/>
            </a:pPr>
            <a:fld id="{2E307716-5117-4E09-8A12-9B75B69A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0D08D-0E6C-4321-B8B7-3B373357A57E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99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0D08D-0E6C-4321-B8B7-3B373357A57E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487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965D-1D73-4CCA-B1C4-78EB7DDE7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45F5-4410-4702-8D75-FA41AC90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B4B3-069C-4868-A542-96EB3945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121E-8E82-4146-AC37-EBC0AB46E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6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9BD5-6910-4EE7-BB29-350073939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21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E1799-2A68-4734-8B17-E1D581C1A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3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D271-CD00-4295-91FA-EA05CAA1C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845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C043-D119-45F7-A11F-910062786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7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A47E-880A-4C22-9B18-05B6177E5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67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2AD3-EB8B-4A46-8546-A0554C830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080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B592-B45A-4B2C-A737-03E9B350E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59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7997-5694-48E0-82EA-0D43A9E6B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2C3A-00E2-4AD7-90BA-18A86286E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2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7C6C-AF8C-4D00-B0E7-95705E26E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4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4F40-3010-4BDF-9B75-F69995975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0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C066-D6E1-407F-8CFE-0CA146C32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45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9251-22B0-44FE-BE54-CA8B48CAE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19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783E-1C03-4BFC-8FC3-930B54E53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038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F180-1BA0-4417-89D4-619CEB9B7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11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8C0E-97AF-459E-BD65-286AC1DD8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31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337F-4B9D-4DB2-B117-D68D2E9AE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546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38A9-E1F4-4682-81CC-F805961EE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41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01EC-EB3D-4D27-B8FC-457FF5A1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1C66-9A94-4445-A91C-5AA27A913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27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BD4B-7874-4C35-9F12-C610939C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91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FD8E-D7E1-454A-90AB-33C4069F3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228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BD576-1A02-4666-BE50-B7B33283A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CBB2-9447-46B3-A2FE-49FE7E03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8401-16AC-4035-8469-DF3B9D6AE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311D8-02E7-4CBC-815D-28B60686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8203-2CFD-4141-9F6E-F9AA1198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DBEA-0FBB-42E5-B1DA-04E37119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8FFF-EF96-47B9-A947-0EE1DEB4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5C9D88-E1EA-4A4F-B213-23968008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C84A267-9D2A-4E32-A8CF-2D6D6752F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5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6D0004-1E35-469C-A405-F5CD1A5EB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P51\inspire-01\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81075"/>
            <a:ext cx="4779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0" y="2878138"/>
            <a:ext cx="2362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Nation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States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~30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%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6248400" y="2878138"/>
            <a:ext cx="320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International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Spaces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70%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defRPr/>
            </a:pPr>
            <a:endParaRPr lang="en-US" sz="27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0" y="58054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Prof. Paul Arthur Berkman</a:t>
            </a:r>
          </a:p>
          <a:p>
            <a:pPr algn="ctr">
              <a:defRPr/>
            </a:pPr>
            <a:r>
              <a: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Professor of Practice in Science Diplomacy</a:t>
            </a:r>
          </a:p>
          <a:p>
            <a:pPr algn="ctr">
              <a:defRPr/>
            </a:pPr>
            <a:r>
              <a: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Fletcher School of Law and Diplomacy, Tufts University</a:t>
            </a:r>
          </a:p>
          <a:p>
            <a:pPr algn="ctr">
              <a:defRPr/>
            </a:pPr>
            <a:r>
              <a:rPr lang="en-US" sz="13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paul.berkman@tufts.edu</a:t>
            </a: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152400" y="41132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solidFill>
                  <a:srgbClr val="66FFFF"/>
                </a:solidFill>
                <a:latin typeface="Arial" charset="0"/>
              </a:rPr>
              <a:t>National Interests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6781800" y="41132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solidFill>
                  <a:srgbClr val="66FFFF"/>
                </a:solidFill>
                <a:latin typeface="Arial" charset="0"/>
              </a:rPr>
              <a:t>Common Interests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29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SCIENCE DIPLOMACY </a:t>
            </a:r>
          </a:p>
          <a:p>
            <a:pPr algn="ctr"/>
            <a:r>
              <a:rPr lang="en-US" sz="29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US-Russia Cooperation in the Arctic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94" y="6570000"/>
            <a:ext cx="1172212" cy="28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563288"/>
            <a:ext cx="28800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85" y="6563288"/>
            <a:ext cx="545964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" y="6570000"/>
            <a:ext cx="111951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22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/>
      <p:bldP spid="237572" grpId="0"/>
      <p:bldP spid="237575" grpId="0"/>
      <p:bldP spid="2375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New Arctic Ocean</a:t>
            </a:r>
          </a:p>
        </p:txBody>
      </p:sp>
      <p:pic>
        <p:nvPicPr>
          <p:cNvPr id="4099" name="Picture 13" descr="http://www.nasa.gov/images/content/689574main_MinSeaIce_20120916-orig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609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4725144"/>
            <a:ext cx="9144000" cy="2132856"/>
          </a:xfrm>
          <a:prstGeom prst="rect">
            <a:avLst/>
          </a:prstGeom>
          <a:solidFill>
            <a:srgbClr val="213555"/>
          </a:solidFill>
          <a:ln w="57150" cmpd="thickThin">
            <a:noFill/>
            <a:miter lim="800000"/>
            <a:headEnd/>
            <a:tailEnd/>
          </a:ln>
        </p:spPr>
        <p:txBody>
          <a:bodyPr lIns="0" rIns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</a:rPr>
              <a:t>SURFACE BOUNDARY OF THE ARCTIC OCEAN HAS CHANGED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</a:rPr>
              <a:t>Persistent  Sea-Ice Cap for Thousands of Years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</a:rPr>
              <a:t>Now Seasonally Ice-Free Sea (Summer &gt;50% Open Water)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</a:rPr>
              <a:t>Risks of Instabilities (Economic, Political, Cultural, Environmental)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16238" y="3789363"/>
            <a:ext cx="647700" cy="2873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2339975" y="4076700"/>
            <a:ext cx="172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1979-2010 Average Sea-Ice Minimum</a:t>
            </a:r>
          </a:p>
        </p:txBody>
      </p:sp>
    </p:spTree>
    <p:extLst>
      <p:ext uri="{BB962C8B-B14F-4D97-AF65-F5344CB8AC3E}">
        <p14:creationId xmlns:p14="http://schemas.microsoft.com/office/powerpoint/2010/main" val="2906193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rctic Chronology_27OCT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981"/>
            <a:ext cx="9144000" cy="6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93981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Sustainable Development Phases in the Arctic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3214499"/>
            <a:ext cx="1728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</a:rPr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1586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77"/>
            <a:ext cx="9144000" cy="6395615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5542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tIns="64008" bIns="6400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Investment for Arctic Sustainable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3" y="575542"/>
            <a:ext cx="3273877" cy="1866343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3200"/>
            <a:ext cx="3272400" cy="18648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89901" y="1052736"/>
            <a:ext cx="5661662" cy="571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STABILITY AND BALANCE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Economic Prosperity, Environmental Protection and Societal Well-Being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Urgencies of Today and Needs of Future Generations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Promoting Cooperation and Preventing Conflict</a:t>
            </a:r>
          </a:p>
        </p:txBody>
      </p:sp>
    </p:spTree>
    <p:extLst>
      <p:ext uri="{BB962C8B-B14F-4D97-AF65-F5344CB8AC3E}">
        <p14:creationId xmlns:p14="http://schemas.microsoft.com/office/powerpoint/2010/main" val="33280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9" y="493981"/>
            <a:ext cx="7944882" cy="595866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93981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Pan-Arctic Sustainability Across Generations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Balanced multi-lateral insulation from instabilities</a:t>
            </a:r>
          </a:p>
        </p:txBody>
      </p:sp>
    </p:spTree>
    <p:extLst>
      <p:ext uri="{BB962C8B-B14F-4D97-AF65-F5344CB8AC3E}">
        <p14:creationId xmlns:p14="http://schemas.microsoft.com/office/powerpoint/2010/main" val="135033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90600" y="2057400"/>
            <a:ext cx="72390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93981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“…important rights and obligations…”</a:t>
            </a:r>
          </a:p>
        </p:txBody>
      </p:sp>
      <p:pic>
        <p:nvPicPr>
          <p:cNvPr id="51204" name="Picture 4" descr="C:\Documents and Settings\Paul Berkman\Desktop\UNCLOS_10JA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9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90600" y="6234113"/>
            <a:ext cx="7239000" cy="457200"/>
          </a:xfrm>
          <a:prstGeom prst="rect">
            <a:avLst/>
          </a:prstGeom>
          <a:solidFill>
            <a:srgbClr val="000066"/>
          </a:solidFill>
          <a:ln w="25400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      Nation State                                           International Space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990600" y="685800"/>
            <a:ext cx="7239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</a:rPr>
              <a:t>United Nations Convention on the Law of the Sea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</a:rPr>
              <a:t>Signed: Montego Bay, Jamaica, 10 December 1982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</a:rPr>
              <a:t>Entered into Force: 16 November 1994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</a:rPr>
              <a:t>Ratification, Accession or Succession: 155+ Nations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657600" y="6477000"/>
            <a:ext cx="1752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990600" y="6215063"/>
            <a:ext cx="7239000" cy="457200"/>
          </a:xfrm>
          <a:prstGeom prst="rect">
            <a:avLst/>
          </a:prstGeom>
          <a:solidFill>
            <a:srgbClr val="000066"/>
          </a:solidFill>
          <a:ln w="25400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 </a:t>
            </a: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National Interests</a:t>
            </a: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                                       </a:t>
            </a: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Common Interests</a:t>
            </a:r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>
            <a:off x="3719513" y="6426200"/>
            <a:ext cx="1752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Internal Waters</a:t>
            </a:r>
          </a:p>
        </p:txBody>
      </p:sp>
    </p:spTree>
    <p:extLst>
      <p:ext uri="{BB962C8B-B14F-4D97-AF65-F5344CB8AC3E}">
        <p14:creationId xmlns:p14="http://schemas.microsoft.com/office/powerpoint/2010/main" val="34774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animBg="1" autoUpdateAnimBg="0"/>
      <p:bldP spid="2396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990600" y="2057400"/>
            <a:ext cx="7239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1" name="Picture 18" descr="C:\Documents and Settings\Paul Berkman\Desktop\UNCLOS_10JA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809750"/>
            <a:ext cx="674052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90600" y="6248400"/>
            <a:ext cx="7239000" cy="457200"/>
          </a:xfrm>
          <a:prstGeom prst="rect">
            <a:avLst/>
          </a:prstGeom>
          <a:solidFill>
            <a:srgbClr val="000066"/>
          </a:solidFill>
          <a:ln w="25400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>
              <a:spcBef>
                <a:spcPct val="50000"/>
              </a:spcBef>
              <a:defRPr/>
            </a:pPr>
            <a:r>
              <a:rPr lang="en-US" sz="19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Nation State                                           International Space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90600" y="914400"/>
            <a:ext cx="7239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United Nations Convention on the Law of the Sea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Signed: Montego Bay, Jamaica, 10 December 1982</a:t>
            </a:r>
          </a:p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Entered into Force: 16 November 1994</a:t>
            </a:r>
          </a:p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Ratification, Accession or Succession: 155+ Nations</a:t>
            </a:r>
          </a:p>
          <a:p>
            <a:pPr algn="ctr">
              <a:defRPr/>
            </a:pP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174" name="Rectangle 20"/>
          <p:cNvSpPr>
            <a:spLocks noChangeArrowheads="1"/>
          </p:cNvSpPr>
          <p:nvPr/>
        </p:nvSpPr>
        <p:spPr bwMode="auto">
          <a:xfrm>
            <a:off x="323528" y="914400"/>
            <a:ext cx="8534400" cy="594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7175" name="Picture 21" descr="C:\Documents and Settings\Paul Berkman\Desktop\Science Fig.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" y="1728000"/>
            <a:ext cx="371157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2" descr="C:\Documents and Settings\Paul Berkman\Desktop\Science Fig.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613" y="1728000"/>
            <a:ext cx="350043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5724525" y="5220000"/>
            <a:ext cx="2286000" cy="7318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 Column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1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Common Interests</a:t>
            </a:r>
          </a:p>
        </p:txBody>
      </p:sp>
      <p:sp>
        <p:nvSpPr>
          <p:cNvPr id="7178" name="Text Box 25"/>
          <p:cNvSpPr txBox="1">
            <a:spLocks noChangeArrowheads="1"/>
          </p:cNvSpPr>
          <p:nvPr/>
        </p:nvSpPr>
        <p:spPr bwMode="auto">
          <a:xfrm>
            <a:off x="304800" y="914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9" name="Text Box 27"/>
          <p:cNvSpPr txBox="1">
            <a:spLocks noChangeArrowheads="1"/>
          </p:cNvSpPr>
          <p:nvPr/>
        </p:nvSpPr>
        <p:spPr bwMode="auto">
          <a:xfrm>
            <a:off x="5760000" y="5940000"/>
            <a:ext cx="24482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>
                <a:latin typeface="Arial" charset="0"/>
              </a:rPr>
              <a:t>Berkman and Young 2009. </a:t>
            </a:r>
            <a:r>
              <a:rPr lang="en-US" sz="800" b="1" i="1" dirty="0">
                <a:latin typeface="Arial" charset="0"/>
              </a:rPr>
              <a:t>Science </a:t>
            </a:r>
            <a:r>
              <a:rPr lang="en-US" sz="800" b="1" dirty="0">
                <a:latin typeface="Arial" charset="0"/>
              </a:rPr>
              <a:t>324:339-340.</a:t>
            </a:r>
          </a:p>
        </p:txBody>
      </p:sp>
      <p:sp>
        <p:nvSpPr>
          <p:cNvPr id="7180" name="Line 29"/>
          <p:cNvSpPr>
            <a:spLocks noChangeShapeType="1"/>
          </p:cNvSpPr>
          <p:nvPr/>
        </p:nvSpPr>
        <p:spPr bwMode="auto">
          <a:xfrm>
            <a:off x="2987675" y="6165850"/>
            <a:ext cx="1752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Arctic Ocean in Balance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98813" y="4968000"/>
            <a:ext cx="112871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58888" y="5544000"/>
            <a:ext cx="6408737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87450" y="5220000"/>
            <a:ext cx="2286000" cy="7318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Sea Floor 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1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National Interests</a:t>
            </a:r>
          </a:p>
        </p:txBody>
      </p:sp>
      <p:cxnSp>
        <p:nvCxnSpPr>
          <p:cNvPr id="7185" name="Straight Connector 20"/>
          <p:cNvCxnSpPr>
            <a:cxnSpLocks noChangeShapeType="1"/>
          </p:cNvCxnSpPr>
          <p:nvPr/>
        </p:nvCxnSpPr>
        <p:spPr bwMode="auto">
          <a:xfrm rot="5400000">
            <a:off x="3743325" y="5868000"/>
            <a:ext cx="1152525" cy="504825"/>
          </a:xfrm>
          <a:prstGeom prst="line">
            <a:avLst/>
          </a:prstGeom>
          <a:noFill/>
          <a:ln w="152400" algn="ctr">
            <a:solidFill>
              <a:srgbClr val="191966"/>
            </a:solidFill>
            <a:round/>
            <a:headEnd/>
            <a:tailEnd/>
          </a:ln>
        </p:spPr>
      </p:cxnSp>
      <p:cxnSp>
        <p:nvCxnSpPr>
          <p:cNvPr id="7186" name="Straight Connector 22"/>
          <p:cNvCxnSpPr>
            <a:cxnSpLocks noChangeShapeType="1"/>
          </p:cNvCxnSpPr>
          <p:nvPr/>
        </p:nvCxnSpPr>
        <p:spPr bwMode="auto">
          <a:xfrm rot="16200000" flipH="1">
            <a:off x="4305300" y="5868000"/>
            <a:ext cx="1152525" cy="504825"/>
          </a:xfrm>
          <a:prstGeom prst="line">
            <a:avLst/>
          </a:prstGeom>
          <a:noFill/>
          <a:ln w="152400" algn="ctr">
            <a:solidFill>
              <a:srgbClr val="191966"/>
            </a:solidFill>
            <a:round/>
            <a:headEnd/>
            <a:tailEnd/>
          </a:ln>
        </p:spPr>
      </p:cxn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038600" y="46069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3838575" y="4932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7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Center of Gravity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5576" y="3420000"/>
            <a:ext cx="7200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1840" y="3420000"/>
            <a:ext cx="720000" cy="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none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32000" y="3420000"/>
            <a:ext cx="72000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arrow"/>
            <a:tailEnd type="none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20000" y="3420000"/>
            <a:ext cx="72000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00000" y="4500000"/>
            <a:ext cx="7200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2000" y="2412000"/>
            <a:ext cx="720000" cy="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none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88000" y="4176000"/>
            <a:ext cx="720000" cy="0"/>
          </a:xfrm>
          <a:prstGeom prst="straightConnector1">
            <a:avLst/>
          </a:prstGeom>
          <a:ln w="76200" cap="flat" cmpd="sng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headEnd type="arrow"/>
            <a:tailEnd type="none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64000" y="2700000"/>
            <a:ext cx="72000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tailEnd type="arrow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84000"/>
            <a:ext cx="9144000" cy="94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13000"/>
              </a:spcBef>
            </a:pPr>
            <a:r>
              <a:rPr lang="en-US" sz="1700" b="1" dirty="0">
                <a:solidFill>
                  <a:srgbClr val="000066"/>
                </a:solidFill>
                <a:latin typeface="Arial" charset="0"/>
              </a:rPr>
              <a:t>Environmental Protection, Economic Prosperity, Social Equity, Societal Welfare</a:t>
            </a:r>
          </a:p>
          <a:p>
            <a:pPr algn="ctr">
              <a:spcBef>
                <a:spcPct val="13000"/>
              </a:spcBef>
            </a:pPr>
            <a:r>
              <a:rPr lang="en-US" sz="1700" b="1" dirty="0">
                <a:solidFill>
                  <a:srgbClr val="000066"/>
                </a:solidFill>
                <a:latin typeface="Arial" charset="0"/>
              </a:rPr>
              <a:t>Urgencies of the Present and Needs of the Future</a:t>
            </a:r>
          </a:p>
          <a:p>
            <a:pPr algn="ctr">
              <a:spcBef>
                <a:spcPct val="13000"/>
              </a:spcBef>
            </a:pPr>
            <a:r>
              <a:rPr lang="en-US" sz="1700" b="1" dirty="0">
                <a:solidFill>
                  <a:srgbClr val="000066"/>
                </a:solidFill>
                <a:latin typeface="Arial" charset="0"/>
              </a:rPr>
              <a:t>Promoting Cooperation and Preventing Conflict</a:t>
            </a:r>
          </a:p>
        </p:txBody>
      </p:sp>
    </p:spTree>
    <p:extLst>
      <p:ext uri="{BB962C8B-B14F-4D97-AF65-F5344CB8AC3E}">
        <p14:creationId xmlns:p14="http://schemas.microsoft.com/office/powerpoint/2010/main" val="1424081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93981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Arctic as a Territory of Dialogue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982"/>
            <a:ext cx="9144000" cy="65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ecial.newsroom.msu.edu/back_to_school/images/students_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025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Beyond National Jurisdictions</a:t>
            </a: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(impacts, issues and resources)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1233488"/>
            <a:ext cx="56388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125" name="Picture 5" descr="C:\WP51\inspire-01\Fi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79550"/>
            <a:ext cx="51816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24400" y="6324600"/>
            <a:ext cx="236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rPr>
              <a:t>Berkman 2009. </a:t>
            </a:r>
            <a:r>
              <a:rPr kumimoji="0" lang="en-US" altLang="en-US" sz="1000" b="1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rPr>
              <a:t>Nature</a:t>
            </a:r>
            <a:r>
              <a: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rPr>
              <a:t> 462: 412-413</a:t>
            </a:r>
            <a:r>
              <a: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5257800" y="4800600"/>
            <a:ext cx="16002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High Seas 1958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5410200" y="4495800"/>
            <a:ext cx="16002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Antarctica 1959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5943600" y="3429000"/>
            <a:ext cx="99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Deep Sea 1971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5638800" y="3962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Outer Space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1967</a:t>
            </a: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3124200" y="1462088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National interests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1600" b="1" i="0" u="sng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Common Interests</a:t>
            </a:r>
          </a:p>
        </p:txBody>
      </p:sp>
    </p:spTree>
    <p:extLst>
      <p:ext uri="{BB962C8B-B14F-4D97-AF65-F5344CB8AC3E}">
        <p14:creationId xmlns:p14="http://schemas.microsoft.com/office/powerpoint/2010/main" val="8125246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 autoUpdateAnimBg="0"/>
      <p:bldP spid="269320" grpId="0" autoUpdateAnimBg="0"/>
      <p:bldP spid="269321" grpId="0" autoUpdateAnimBg="0"/>
      <p:bldP spid="269322" grpId="0" autoUpdateAnimBg="0"/>
      <p:bldP spid="2693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9144000" cy="6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938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Human Population Growth on Earth</a:t>
            </a:r>
          </a:p>
        </p:txBody>
      </p:sp>
    </p:spTree>
    <p:extLst>
      <p:ext uri="{BB962C8B-B14F-4D97-AF65-F5344CB8AC3E}">
        <p14:creationId xmlns:p14="http://schemas.microsoft.com/office/powerpoint/2010/main" val="417848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45534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Globally-Interconnected Civilization</a:t>
            </a: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00808"/>
            <a:ext cx="8280920" cy="1343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861048"/>
            <a:ext cx="8640960" cy="243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Urgencies exists simultaneously across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security time scales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(mitigating risks of political, economic and cultural instabilities) and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sustainability times scales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(balancing societal, economic and environmental elements across generations) that must be addressed by nations individually and collectively. </a:t>
            </a:r>
          </a:p>
        </p:txBody>
      </p:sp>
    </p:spTree>
    <p:extLst>
      <p:ext uri="{BB962C8B-B14F-4D97-AF65-F5344CB8AC3E}">
        <p14:creationId xmlns:p14="http://schemas.microsoft.com/office/powerpoint/2010/main" val="213690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antphotos\ant-veri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96131" y="5373216"/>
            <a:ext cx="8551738" cy="1154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rPr>
              <a:t>SCIENCE DIPLOMACY</a:t>
            </a:r>
            <a:r>
              <a:rPr kumimoji="0" lang="en-US" alt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rPr>
              <a:t> is an international, interdisciplinary and inclusive (holistic) process to balance national interests and common interests for the benefit of all on Earth.</a:t>
            </a:r>
          </a:p>
        </p:txBody>
      </p:sp>
    </p:spTree>
    <p:extLst>
      <p:ext uri="{BB962C8B-B14F-4D97-AF65-F5344CB8AC3E}">
        <p14:creationId xmlns:p14="http://schemas.microsoft.com/office/powerpoint/2010/main" val="423603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5686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 (natural and social sciences) as an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essential gauge of changes over time and space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i="1" dirty="0">
                <a:solidFill>
                  <a:srgbClr val="000000"/>
                </a:solidFill>
                <a:latin typeface="Arial" panose="020B0604020202020204" pitchFamily="34" charset="0"/>
              </a:rPr>
              <a:t> as an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instrument for Earth system monitoring and assessmen</a:t>
            </a:r>
            <a:r>
              <a:rPr lang="en-US" alt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t.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 as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>
                <a:solidFill>
                  <a:srgbClr val="0000FF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early  warning system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i="1" dirty="0">
                <a:solidFill>
                  <a:srgbClr val="000000"/>
                </a:solidFill>
                <a:latin typeface="Arial" panose="020B0604020202020204" pitchFamily="34" charset="0"/>
              </a:rPr>
              <a:t> as a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determinant of public policy agendas.</a:t>
            </a: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 as an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element of international legal institutions</a:t>
            </a:r>
            <a:r>
              <a:rPr lang="en-US" altLang="en-US" sz="2300" b="1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i="1" dirty="0">
                <a:solidFill>
                  <a:srgbClr val="000000"/>
                </a:solidFill>
                <a:latin typeface="Arial" panose="020B0604020202020204" pitchFamily="34" charset="0"/>
              </a:rPr>
              <a:t> as a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source of invention and commercial enterprise.</a:t>
            </a:r>
            <a:endParaRPr lang="en-US" altLang="en-US" sz="23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 as an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element of continuity in our global society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  built on a evolving foundation of prior knowledge.</a:t>
            </a:r>
            <a:r>
              <a:rPr lang="en-US" altLang="en-US" sz="23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ts val="1500"/>
              </a:spcBef>
              <a:buFontTx/>
              <a:buNone/>
            </a:pPr>
            <a:r>
              <a:rPr lang="en-US" altLang="en-US" sz="23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r>
              <a:rPr lang="en-US" altLang="en-US" sz="2300" b="1" i="1" dirty="0">
                <a:solidFill>
                  <a:srgbClr val="000000"/>
                </a:solidFill>
                <a:latin typeface="Arial" panose="020B0604020202020204" pitchFamily="34" charset="0"/>
              </a:rPr>
              <a:t> as a </a:t>
            </a:r>
            <a:r>
              <a:rPr lang="en-US" altLang="en-US" sz="2300" b="1" i="1" dirty="0">
                <a:solidFill>
                  <a:srgbClr val="0000FF"/>
                </a:solidFill>
                <a:latin typeface="Arial" panose="020B0604020202020204" pitchFamily="34" charset="0"/>
              </a:rPr>
              <a:t>tool of diplomacy</a:t>
            </a: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, fostering inclusive dialogues to protect our common welfare and the world we live in.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16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 dirty="0">
                <a:solidFill>
                  <a:srgbClr val="FFFF00"/>
                </a:solidFill>
                <a:latin typeface="Arial" panose="020B0604020202020204" pitchFamily="34" charset="0"/>
              </a:rPr>
              <a:t>Elements of Science Diplomacy</a:t>
            </a:r>
          </a:p>
        </p:txBody>
      </p:sp>
    </p:spTree>
    <p:extLst>
      <p:ext uri="{BB962C8B-B14F-4D97-AF65-F5344CB8AC3E}">
        <p14:creationId xmlns:p14="http://schemas.microsoft.com/office/powerpoint/2010/main" val="29314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1831271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Soviet President Mikhail Gorbachev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Murmansk, 1 October 1987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Ceremonial Meeting on the Occasion of the Presentation of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Order Of Lenin and the Gold Star to the City of Murmansk</a:t>
            </a:r>
          </a:p>
        </p:txBody>
      </p:sp>
      <p:sp>
        <p:nvSpPr>
          <p:cNvPr id="331781" name="Text Box 1029"/>
          <p:cNvSpPr txBox="1">
            <a:spLocks noChangeArrowheads="1"/>
          </p:cNvSpPr>
          <p:nvPr/>
        </p:nvSpPr>
        <p:spPr bwMode="auto">
          <a:xfrm>
            <a:off x="152400" y="3783087"/>
            <a:ext cx="8839200" cy="28982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peaceful cooperation in developing the resources of the North, the Arctic. Here an exchange of experience and knowledge is extremely important.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scientific exploration of the Arctic is of immense importance for the whole of mankind. … setting up a joint Arctic Research Council.</a:t>
            </a:r>
            <a:endParaRPr kumimoji="0" lang="en-US" sz="17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special importance to the cooperation of the northern countries in environmental protection.</a:t>
            </a:r>
            <a:endParaRPr kumimoji="0" lang="en-US" sz="17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shortest sea route from Europe to the Far East and the Pacific Ocean passes through the Arctic.</a:t>
            </a:r>
            <a:endParaRPr kumimoji="0" lang="en-US" sz="17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31271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i="1" kern="0" dirty="0">
                <a:solidFill>
                  <a:srgbClr val="000000"/>
                </a:solidFill>
                <a:latin typeface="Arial" panose="020B0604020202020204" pitchFamily="34" charset="0"/>
              </a:rPr>
              <a:t>Therefore, while in Murmansk, and standing on the threshold of the Arctic and the North Atlantic, I would like to invite, first of all, the countries of the region to a discussion on the burning security issues.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3" y="3286800"/>
            <a:ext cx="763285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3981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Arctic Council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49577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Ottawa Declaration – 1996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  <a:p>
            <a:pPr marL="457200" marR="0" lvl="0" indent="-45720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</a:rPr>
              <a:t>The Arctic Council is established as a high level forum to: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</a:rPr>
              <a:t>provide a means for promoting cooperation, coordination and interaction among the Arctic States, with the involvement of the Arctic indigenous communities and other Arctic inhabitants on 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common arctic issues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*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</a:rPr>
              <a:t>, 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in particular issues of sustainable development and environmental protection in the Arctic.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*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</a:rPr>
              <a:t>	The Arctic Council should not deal with matters related to military security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0507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3981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Science through the Arctic Council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9" y="835200"/>
            <a:ext cx="7668344" cy="5750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2000" y="3283200"/>
            <a:ext cx="2520000" cy="784709"/>
          </a:xfrm>
          <a:prstGeom prst="rect">
            <a:avLst/>
          </a:prstGeom>
          <a:solidFill>
            <a:srgbClr val="3399FF"/>
          </a:solidFill>
        </p:spPr>
        <p:txBody>
          <a:bodyPr wrap="square" tIns="108000" bIns="90000" rtlCol="0">
            <a:spAutoFit/>
          </a:bodyPr>
          <a:lstStyle/>
          <a:p>
            <a:pPr algn="ctr"/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ARCTIC COUNCIL</a:t>
            </a:r>
          </a:p>
          <a:p>
            <a:pPr algn="ctr"/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(1996)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7644" y="1421999"/>
            <a:ext cx="6408712" cy="14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ARCTIC NATIONS</a:t>
            </a:r>
          </a:p>
          <a:p>
            <a:pPr algn="ctr"/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Permanent Participants (indigenous peoples organizations)</a:t>
            </a:r>
          </a:p>
          <a:p>
            <a:pPr algn="ctr"/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Observers (countries and organizations)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2826000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774800"/>
            <a:ext cx="0" cy="288032"/>
          </a:xfrm>
          <a:prstGeom prst="line">
            <a:avLst/>
          </a:prstGeom>
          <a:ln w="381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2300400"/>
            <a:ext cx="0" cy="288032"/>
          </a:xfrm>
          <a:prstGeom prst="line">
            <a:avLst/>
          </a:prstGeom>
          <a:ln w="381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768400"/>
            <a:ext cx="0" cy="468000"/>
          </a:xfrm>
          <a:prstGeom prst="line">
            <a:avLst/>
          </a:prstGeom>
          <a:ln w="38100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612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744</Words>
  <Application>Microsoft Office PowerPoint</Application>
  <PresentationFormat>On-screen Show (4:3)</PresentationFormat>
  <Paragraphs>118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3_Default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EvREsearch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Berkman</dc:creator>
  <cp:lastModifiedBy>Berkman, Paul A</cp:lastModifiedBy>
  <cp:revision>451</cp:revision>
  <cp:lastPrinted>2016-10-05T15:56:37Z</cp:lastPrinted>
  <dcterms:created xsi:type="dcterms:W3CDTF">2009-05-17T12:38:57Z</dcterms:created>
  <dcterms:modified xsi:type="dcterms:W3CDTF">2017-03-24T13:50:53Z</dcterms:modified>
</cp:coreProperties>
</file>